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6" r:id="rId2"/>
  </p:sldMasterIdLst>
  <p:notesMasterIdLst>
    <p:notesMasterId r:id="rId29"/>
  </p:notesMasterIdLst>
  <p:handoutMasterIdLst>
    <p:handoutMasterId r:id="rId30"/>
  </p:handoutMasterIdLst>
  <p:sldIdLst>
    <p:sldId id="257" r:id="rId3"/>
    <p:sldId id="288" r:id="rId4"/>
    <p:sldId id="258" r:id="rId5"/>
    <p:sldId id="274" r:id="rId6"/>
    <p:sldId id="275" r:id="rId7"/>
    <p:sldId id="276" r:id="rId8"/>
    <p:sldId id="286" r:id="rId9"/>
    <p:sldId id="271" r:id="rId10"/>
    <p:sldId id="294" r:id="rId11"/>
    <p:sldId id="284" r:id="rId12"/>
    <p:sldId id="282" r:id="rId13"/>
    <p:sldId id="283" r:id="rId14"/>
    <p:sldId id="272" r:id="rId15"/>
    <p:sldId id="295" r:id="rId16"/>
    <p:sldId id="280" r:id="rId17"/>
    <p:sldId id="285" r:id="rId18"/>
    <p:sldId id="290" r:id="rId19"/>
    <p:sldId id="296" r:id="rId20"/>
    <p:sldId id="287" r:id="rId21"/>
    <p:sldId id="279" r:id="rId22"/>
    <p:sldId id="293" r:id="rId23"/>
    <p:sldId id="270" r:id="rId24"/>
    <p:sldId id="289" r:id="rId25"/>
    <p:sldId id="264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0680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8170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4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34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1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phenwthomas.com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enport,_Iowa" TargetMode="External"/><Relationship Id="rId2" Type="http://schemas.openxmlformats.org/officeDocument/2006/relationships/hyperlink" Target="https://en.wikipedia.org/wiki/Otto_Frederick_Rohwedd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Jam" TargetMode="External"/><Relationship Id="rId4" Type="http://schemas.openxmlformats.org/officeDocument/2006/relationships/hyperlink" Target="https://en.wikipedia.org/wiki/Spread_(food)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azure/logic-apps/logic-apps-content-type" TargetMode="External"/><Relationship Id="rId2" Type="http://schemas.openxmlformats.org/officeDocument/2006/relationships/hyperlink" Target="https://docs.microsoft.com/en-us/azure/connectors/apis-li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microsoft.com/en-us/rest/api/logic/definition-language" TargetMode="External"/><Relationship Id="rId4" Type="http://schemas.openxmlformats.org/officeDocument/2006/relationships/hyperlink" Target="https://docs.microsoft.com/en-us/azure/logic-apps/logic-apps-exception-handlin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823856" cy="2560320"/>
          </a:xfrm>
        </p:spPr>
        <p:txBody>
          <a:bodyPr/>
          <a:lstStyle/>
          <a:p>
            <a:r>
              <a:rPr lang="en-US" dirty="0" smtClean="0"/>
              <a:t>Working with Logic App Cloud Adapters, Functions, and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Stephen W. Thomas</a:t>
            </a:r>
          </a:p>
          <a:p>
            <a:r>
              <a:rPr lang="en-US" dirty="0"/>
              <a:t>Independent Consultant</a:t>
            </a:r>
          </a:p>
          <a:p>
            <a:r>
              <a:rPr lang="en-US" dirty="0">
                <a:hlinkClick r:id="rId2"/>
              </a:rPr>
              <a:t>www.StephenWThomas.com</a:t>
            </a:r>
            <a:endParaRPr lang="en-US" dirty="0"/>
          </a:p>
          <a:p>
            <a:r>
              <a:rPr lang="en-US" dirty="0"/>
              <a:t>@StephenWThomas</a:t>
            </a:r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123268"/>
            <a:ext cx="9692640" cy="12104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Azure Functions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50" y="1644260"/>
            <a:ext cx="9750232" cy="5118871"/>
          </a:xfrm>
        </p:spPr>
      </p:pic>
    </p:spTree>
    <p:extLst>
      <p:ext uri="{BB962C8B-B14F-4D97-AF65-F5344CB8AC3E}">
        <p14:creationId xmlns:p14="http://schemas.microsoft.com/office/powerpoint/2010/main" val="16121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123268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Azure Functions Are The Greatest Thing Since Sliced Bread?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25" y="1972469"/>
            <a:ext cx="8128000" cy="4064000"/>
          </a:xfrm>
        </p:spPr>
      </p:pic>
    </p:spTree>
    <p:extLst>
      <p:ext uri="{BB962C8B-B14F-4D97-AF65-F5344CB8AC3E}">
        <p14:creationId xmlns:p14="http://schemas.microsoft.com/office/powerpoint/2010/main" val="153346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123268"/>
            <a:ext cx="9692640" cy="12811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 Lesson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Otto Frederick Rohwedder"/>
              </a:rPr>
              <a:t>Otto Frederick </a:t>
            </a:r>
            <a:r>
              <a:rPr lang="en-US" dirty="0" err="1">
                <a:hlinkClick r:id="rId2" tooltip="Otto Frederick Rohwedder"/>
              </a:rPr>
              <a:t>Rohwedder</a:t>
            </a:r>
            <a:r>
              <a:rPr lang="en-US" dirty="0"/>
              <a:t> of </a:t>
            </a:r>
            <a:r>
              <a:rPr lang="en-US" dirty="0">
                <a:hlinkClick r:id="rId3" tooltip="Davenport, Iowa"/>
              </a:rPr>
              <a:t>Davenport, Iowa</a:t>
            </a:r>
            <a:r>
              <a:rPr lang="en-US" dirty="0"/>
              <a:t>, United States, invented the first loaf-at-a-time bread-slicing machine in 1912</a:t>
            </a:r>
          </a:p>
          <a:p>
            <a:r>
              <a:rPr lang="en-US" dirty="0"/>
              <a:t>First commercial sliced bread was available in July 7, 1928</a:t>
            </a:r>
          </a:p>
          <a:p>
            <a:r>
              <a:rPr lang="en-US" dirty="0"/>
              <a:t>Sliced bread was shortly banned in the US in 1943 to support the war</a:t>
            </a:r>
          </a:p>
          <a:p>
            <a:r>
              <a:rPr lang="en-US" dirty="0"/>
              <a:t>As commercially sliced bread resulted in uniform and somewhat thinner slices, people ate more slices of bread at a time, and ate bread more frequently, because of the ease of eating another piece of bread. This increased consumption of bread and, in turn, increased consumption of </a:t>
            </a:r>
            <a:r>
              <a:rPr lang="en-US" dirty="0">
                <a:hlinkClick r:id="rId4" tooltip="Spread (food)"/>
              </a:rPr>
              <a:t>spreads</a:t>
            </a:r>
            <a:r>
              <a:rPr lang="en-US" dirty="0"/>
              <a:t>, such as </a:t>
            </a:r>
            <a:r>
              <a:rPr lang="en-US" dirty="0">
                <a:hlinkClick r:id="rId5" tooltip="Jam"/>
              </a:rPr>
              <a:t>jam</a:t>
            </a:r>
            <a:r>
              <a:rPr lang="en-US" dirty="0"/>
              <a:t>, to put on the bread</a:t>
            </a:r>
          </a:p>
        </p:txBody>
      </p:sp>
    </p:spTree>
    <p:extLst>
      <p:ext uri="{BB962C8B-B14F-4D97-AF65-F5344CB8AC3E}">
        <p14:creationId xmlns:p14="http://schemas.microsoft.com/office/powerpoint/2010/main" val="21237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Function Fundamentals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JavaScript, C#, F#, as well as scripting options such as Python, PHP, Bash, Batch, and PowerShell</a:t>
            </a:r>
          </a:p>
          <a:p>
            <a:r>
              <a:rPr lang="en-US" dirty="0" err="1"/>
              <a:t>Serverless</a:t>
            </a:r>
            <a:r>
              <a:rPr lang="en-US" dirty="0"/>
              <a:t>   </a:t>
            </a:r>
          </a:p>
          <a:p>
            <a:r>
              <a:rPr lang="en-US" dirty="0"/>
              <a:t>Feature rich web based editor</a:t>
            </a:r>
          </a:p>
          <a:p>
            <a:r>
              <a:rPr lang="en-US" dirty="0"/>
              <a:t>Azure Functions are the most Complex - Simple features of Azure</a:t>
            </a:r>
          </a:p>
          <a:p>
            <a:r>
              <a:rPr lang="en-US" dirty="0"/>
              <a:t>Could easily have a full day session on Functions</a:t>
            </a:r>
          </a:p>
        </p:txBody>
      </p:sp>
    </p:spTree>
    <p:extLst>
      <p:ext uri="{BB962C8B-B14F-4D97-AF65-F5344CB8AC3E}">
        <p14:creationId xmlns:p14="http://schemas.microsoft.com/office/powerpoint/2010/main" val="21298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Function Best Practices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long running functions</a:t>
            </a:r>
          </a:p>
          <a:p>
            <a:r>
              <a:rPr lang="en-US" dirty="0"/>
              <a:t>Ensure they are stateless</a:t>
            </a:r>
          </a:p>
          <a:p>
            <a:r>
              <a:rPr lang="en-US" dirty="0"/>
              <a:t>Use queues for function to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37201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First Look at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10512" y="3313651"/>
            <a:ext cx="8595360" cy="2900042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Functions in Azure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Logic Apps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71" y="1766940"/>
            <a:ext cx="9227921" cy="484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Logical Logic App Advice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Collection of API’s</a:t>
            </a:r>
          </a:p>
          <a:p>
            <a:pPr lvl="1"/>
            <a:r>
              <a:rPr lang="en-US" dirty="0"/>
              <a:t>Microsoft hosted</a:t>
            </a:r>
          </a:p>
          <a:p>
            <a:pPr lvl="1"/>
            <a:r>
              <a:rPr lang="en-US" dirty="0"/>
              <a:t>Self hosted</a:t>
            </a:r>
          </a:p>
          <a:p>
            <a:r>
              <a:rPr lang="en-US" dirty="0" smtClean="0"/>
              <a:t>125+ </a:t>
            </a:r>
            <a:r>
              <a:rPr lang="en-US" dirty="0"/>
              <a:t>connectors and more adding all the time</a:t>
            </a:r>
          </a:p>
          <a:p>
            <a:r>
              <a:rPr lang="en-US" dirty="0"/>
              <a:t>API Connections used by cloud adapters</a:t>
            </a:r>
          </a:p>
          <a:p>
            <a:pPr lvl="1"/>
            <a:r>
              <a:rPr lang="en-US" dirty="0"/>
              <a:t>Can view them under API Connections for a Logic App</a:t>
            </a:r>
          </a:p>
          <a:p>
            <a:pPr lvl="1"/>
            <a:r>
              <a:rPr lang="en-US" dirty="0"/>
              <a:t>Shared across Logic Apps if the names are the same</a:t>
            </a:r>
          </a:p>
          <a:p>
            <a:pPr lvl="1"/>
            <a:r>
              <a:rPr lang="en-US" dirty="0"/>
              <a:t>More obvious when using Visual Studios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Logical Logic App Tips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properties</a:t>
            </a:r>
          </a:p>
          <a:p>
            <a:pPr lvl="1"/>
            <a:r>
              <a:rPr lang="en-US" dirty="0"/>
              <a:t>@body('</a:t>
            </a:r>
            <a:r>
              <a:rPr lang="en-US" dirty="0" err="1"/>
              <a:t>Create_blob</a:t>
            </a:r>
            <a:r>
              <a:rPr lang="en-US" dirty="0"/>
              <a:t>')?['Id']</a:t>
            </a:r>
          </a:p>
          <a:p>
            <a:r>
              <a:rPr lang="en-US" dirty="0"/>
              <a:t>Accessing items in For Each</a:t>
            </a:r>
          </a:p>
          <a:p>
            <a:pPr lvl="1"/>
            <a:r>
              <a:rPr lang="en-US" dirty="0"/>
              <a:t>@{item()?['Id']}</a:t>
            </a:r>
          </a:p>
          <a:p>
            <a:r>
              <a:rPr lang="en-US" dirty="0"/>
              <a:t>Rename the shape right away if desired</a:t>
            </a:r>
          </a:p>
          <a:p>
            <a:r>
              <a:rPr lang="en-US" dirty="0"/>
              <a:t>Do not be afraid of JSON</a:t>
            </a:r>
          </a:p>
          <a:p>
            <a:pPr lvl="1"/>
            <a:r>
              <a:rPr lang="en-US" dirty="0"/>
              <a:t>Yes you will end up breaking a Logic App from time to time</a:t>
            </a:r>
          </a:p>
          <a:p>
            <a:r>
              <a:rPr lang="en-US" dirty="0"/>
              <a:t>Pick a Region and stick with it</a:t>
            </a:r>
          </a:p>
          <a:p>
            <a:r>
              <a:rPr lang="en-US" dirty="0"/>
              <a:t>Did you know that For-Each loops run in parallel by default?  </a:t>
            </a:r>
          </a:p>
          <a:p>
            <a:pPr lvl="1"/>
            <a:r>
              <a:rPr lang="en-US" dirty="0"/>
              <a:t>You can change this by editing the JSON file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Integration Accounts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BizTalk-like features to Logic Apps</a:t>
            </a:r>
          </a:p>
          <a:p>
            <a:r>
              <a:rPr lang="en-US" dirty="0"/>
              <a:t>Maps, Schema, Partners, Agreements, and Certificates</a:t>
            </a:r>
          </a:p>
          <a:p>
            <a:r>
              <a:rPr lang="en-US" dirty="0"/>
              <a:t>Support for EDI, Flat File and XML</a:t>
            </a:r>
          </a:p>
          <a:p>
            <a:r>
              <a:rPr lang="en-US" dirty="0"/>
              <a:t>Plus Enterprise Connections to MQ and SAP</a:t>
            </a:r>
          </a:p>
          <a:p>
            <a:r>
              <a:rPr lang="en-US" dirty="0"/>
              <a:t>Cost for Integration Account is $1000 per account</a:t>
            </a:r>
          </a:p>
          <a:p>
            <a:r>
              <a:rPr lang="en-US" dirty="0"/>
              <a:t>Cost for Enterprise Connections is $800 per connection</a:t>
            </a:r>
          </a:p>
        </p:txBody>
      </p:sp>
    </p:spTree>
    <p:extLst>
      <p:ext uri="{BB962C8B-B14F-4D97-AF65-F5344CB8AC3E}">
        <p14:creationId xmlns:p14="http://schemas.microsoft.com/office/powerpoint/2010/main" val="366807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10135290" cy="9820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My Experience with Azure Integration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Bus messaging based solutions</a:t>
            </a:r>
          </a:p>
          <a:p>
            <a:r>
              <a:rPr lang="en-US" dirty="0"/>
              <a:t>API App low latency health care application</a:t>
            </a:r>
          </a:p>
          <a:p>
            <a:pPr lvl="1"/>
            <a:r>
              <a:rPr lang="en-US" dirty="0"/>
              <a:t>Compared to Logic Apps and BizTalk Server</a:t>
            </a:r>
          </a:p>
          <a:p>
            <a:r>
              <a:rPr lang="en-US" dirty="0"/>
              <a:t>End-to-end B2B EDI solution using Integration Accounts &amp; Logic Apps</a:t>
            </a:r>
          </a:p>
          <a:p>
            <a:pPr lvl="1"/>
            <a:r>
              <a:rPr lang="en-US" dirty="0"/>
              <a:t>Interesting mix of BizTalk and Azure</a:t>
            </a:r>
          </a:p>
          <a:p>
            <a:pPr lvl="1"/>
            <a:r>
              <a:rPr lang="en-US" dirty="0"/>
              <a:t>Standard and non-standard EDI Transactions</a:t>
            </a:r>
          </a:p>
          <a:p>
            <a:pPr lvl="1"/>
            <a:r>
              <a:rPr lang="en-US" dirty="0"/>
              <a:t>Deployment via PowerShell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5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Logic App Deployment Advice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Visual Studios creates an Azure Resource Managed (ARM) Template</a:t>
            </a:r>
          </a:p>
          <a:p>
            <a:r>
              <a:rPr lang="en-US" dirty="0"/>
              <a:t>Can more than one Logic App per ARM</a:t>
            </a:r>
          </a:p>
          <a:p>
            <a:r>
              <a:rPr lang="en-US" dirty="0"/>
              <a:t>Supports binding / configuration files per environment </a:t>
            </a:r>
          </a:p>
          <a:p>
            <a:r>
              <a:rPr lang="en-US" dirty="0"/>
              <a:t>Use PowerShell for deployment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Dive into Logic Apps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10512" y="3313651"/>
            <a:ext cx="8595360" cy="2900042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Logic Apps in Azure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9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Mission Critical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Connector list - </a:t>
            </a:r>
            <a:r>
              <a:rPr lang="en-US" dirty="0">
                <a:hlinkClick r:id="rId2"/>
              </a:rPr>
              <a:t>https://docs.microsoft.com/en-us/azure/connectors/apis-list</a:t>
            </a:r>
            <a:r>
              <a:rPr lang="en-US" dirty="0"/>
              <a:t> </a:t>
            </a:r>
          </a:p>
          <a:p>
            <a:r>
              <a:rPr lang="en-US" dirty="0"/>
              <a:t>Handle content types - </a:t>
            </a:r>
            <a:r>
              <a:rPr lang="en-US" dirty="0">
                <a:hlinkClick r:id="rId3"/>
              </a:rPr>
              <a:t>https://docs.microsoft.com/en-us/azure/logic-apps/logic-apps-content-type</a:t>
            </a:r>
            <a:r>
              <a:rPr lang="en-US" dirty="0"/>
              <a:t> </a:t>
            </a:r>
          </a:p>
          <a:p>
            <a:r>
              <a:rPr lang="en-US" dirty="0"/>
              <a:t>Handle errors and exceptions - </a:t>
            </a:r>
            <a:r>
              <a:rPr lang="en-US" dirty="0">
                <a:hlinkClick r:id="rId4"/>
              </a:rPr>
              <a:t>https://docs.microsoft.com/en-us/azure/logic-apps/logic-apps-exception-handling</a:t>
            </a:r>
            <a:r>
              <a:rPr lang="en-US" dirty="0"/>
              <a:t> </a:t>
            </a:r>
          </a:p>
          <a:p>
            <a:r>
              <a:rPr lang="en-US" dirty="0"/>
              <a:t>Workflow definitions - </a:t>
            </a:r>
            <a:r>
              <a:rPr lang="en-US" dirty="0">
                <a:hlinkClick r:id="rId5"/>
              </a:rPr>
              <a:t>https://docs.microsoft.com/en-us/rest/api/logic/definition-language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8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081398" y="1778587"/>
            <a:ext cx="7289939" cy="1035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Lightning Clothing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945048" y="3931552"/>
            <a:ext cx="7289939" cy="1620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6000" i="1" dirty="0"/>
              <a:t>It’s Striking!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14" y="3067365"/>
            <a:ext cx="2547648" cy="2911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91" y="2967168"/>
            <a:ext cx="2547648" cy="29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4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049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Azure Technologies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Windows Azure Logic Apps</a:t>
            </a:r>
          </a:p>
          <a:p>
            <a:pPr lvl="1"/>
            <a:r>
              <a:rPr lang="en-US" dirty="0"/>
              <a:t>Office 365 Connector</a:t>
            </a:r>
          </a:p>
          <a:p>
            <a:pPr lvl="1"/>
            <a:r>
              <a:rPr lang="en-US" dirty="0"/>
              <a:t>Twilio Connector</a:t>
            </a:r>
          </a:p>
          <a:p>
            <a:pPr lvl="1"/>
            <a:r>
              <a:rPr lang="en-US" dirty="0"/>
              <a:t>Cognitive Services Connector</a:t>
            </a:r>
          </a:p>
          <a:p>
            <a:pPr lvl="1"/>
            <a:r>
              <a:rPr lang="en-US" dirty="0"/>
              <a:t>Azure Storage Connector</a:t>
            </a:r>
          </a:p>
          <a:p>
            <a:pPr lvl="0"/>
            <a:r>
              <a:rPr lang="en-US" dirty="0"/>
              <a:t>Functions</a:t>
            </a:r>
          </a:p>
          <a:p>
            <a:pPr lvl="0"/>
            <a:r>
              <a:rPr lang="en-US" dirty="0"/>
              <a:t>Storage Accounts</a:t>
            </a:r>
          </a:p>
          <a:p>
            <a:pPr lvl="0"/>
            <a:r>
              <a:rPr lang="en-US" dirty="0"/>
              <a:t>Cognitive Services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Scenario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work for Lighting Clothing.  </a:t>
            </a:r>
          </a:p>
          <a:p>
            <a:pPr marL="0" indent="0">
              <a:buNone/>
            </a:pPr>
            <a:r>
              <a:rPr lang="en-US" dirty="0"/>
              <a:t>They have a team of resources that monitor social media and email, but sometimes critical negative feedback messages are not handled in a timely manner.</a:t>
            </a:r>
          </a:p>
          <a:p>
            <a:pPr marL="0" indent="0">
              <a:buNone/>
            </a:pPr>
            <a:r>
              <a:rPr lang="en-US" dirty="0"/>
              <a:t>They need a system to monitor email messages and generate a real-time text message when an email is received with negative feedback.</a:t>
            </a:r>
          </a:p>
        </p:txBody>
      </p:sp>
    </p:spTree>
    <p:extLst>
      <p:ext uri="{BB962C8B-B14F-4D97-AF65-F5344CB8AC3E}">
        <p14:creationId xmlns:p14="http://schemas.microsoft.com/office/powerpoint/2010/main" val="7371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049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Office 365 Account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can all share the same account by setting a unique Subject</a:t>
            </a:r>
          </a:p>
          <a:p>
            <a:r>
              <a:rPr lang="en-US" dirty="0"/>
              <a:t>Or use your own email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Twilio Account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Send me your phone number so I can register it</a:t>
            </a:r>
          </a:p>
          <a:p>
            <a:r>
              <a:rPr lang="en-US" dirty="0"/>
              <a:t>Or use your own API key</a:t>
            </a:r>
          </a:p>
        </p:txBody>
      </p:sp>
    </p:spTree>
    <p:extLst>
      <p:ext uri="{BB962C8B-B14F-4D97-AF65-F5344CB8AC3E}">
        <p14:creationId xmlns:p14="http://schemas.microsoft.com/office/powerpoint/2010/main" val="62935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5833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Questions, Comments, Lab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668" y="3420094"/>
            <a:ext cx="8829304" cy="848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Stephen@StephenWThomas.com</a:t>
            </a:r>
          </a:p>
        </p:txBody>
      </p:sp>
    </p:spTree>
    <p:extLst>
      <p:ext uri="{BB962C8B-B14F-4D97-AF65-F5344CB8AC3E}">
        <p14:creationId xmlns:p14="http://schemas.microsoft.com/office/powerpoint/2010/main" val="29674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5833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668" y="3420094"/>
            <a:ext cx="8829304" cy="2381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Stephen@StephenWThomas.com</a:t>
            </a: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820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Biggest Challenges in Azure Today?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756" y="1828800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0055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Azure Today?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20" y="1591294"/>
            <a:ext cx="4011763" cy="5038106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41248" y="2725387"/>
            <a:ext cx="3200400" cy="3184348"/>
          </a:xfrm>
        </p:spPr>
        <p:txBody>
          <a:bodyPr>
            <a:normAutofit/>
          </a:bodyPr>
          <a:lstStyle/>
          <a:p>
            <a:r>
              <a:rPr lang="en-US" sz="3600" dirty="0"/>
              <a:t>Knowing What Azure Technology To Use When</a:t>
            </a:r>
          </a:p>
        </p:txBody>
      </p:sp>
    </p:spTree>
    <p:extLst>
      <p:ext uri="{BB962C8B-B14F-4D97-AF65-F5344CB8AC3E}">
        <p14:creationId xmlns:p14="http://schemas.microsoft.com/office/powerpoint/2010/main" val="5204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Azure Today?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41248" y="2725387"/>
            <a:ext cx="3200400" cy="3184348"/>
          </a:xfrm>
        </p:spPr>
        <p:txBody>
          <a:bodyPr>
            <a:normAutofit/>
          </a:bodyPr>
          <a:lstStyle/>
          <a:p>
            <a:r>
              <a:rPr lang="en-US" sz="3600" dirty="0"/>
              <a:t>Keeping Current With Azure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540" y="1537102"/>
            <a:ext cx="3327655" cy="5320898"/>
          </a:xfrm>
        </p:spPr>
      </p:pic>
    </p:spTree>
    <p:extLst>
      <p:ext uri="{BB962C8B-B14F-4D97-AF65-F5344CB8AC3E}">
        <p14:creationId xmlns:p14="http://schemas.microsoft.com/office/powerpoint/2010/main" val="404120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123268"/>
            <a:ext cx="9692640" cy="121044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Azure Storage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624137"/>
            <a:ext cx="2828925" cy="160972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567" y="1758044"/>
            <a:ext cx="8679222" cy="4938682"/>
          </a:xfrm>
        </p:spPr>
      </p:pic>
    </p:spTree>
    <p:extLst>
      <p:ext uri="{BB962C8B-B14F-4D97-AF65-F5344CB8AC3E}">
        <p14:creationId xmlns:p14="http://schemas.microsoft.com/office/powerpoint/2010/main" val="80984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Storage Accounts 101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87897" y="1107346"/>
            <a:ext cx="6862195" cy="5750653"/>
          </a:xfrm>
        </p:spPr>
        <p:txBody>
          <a:bodyPr>
            <a:normAutofit/>
          </a:bodyPr>
          <a:lstStyle/>
          <a:p>
            <a:r>
              <a:rPr lang="en-US" dirty="0"/>
              <a:t>Years ago it was so much simpler… Now…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Deployment model</a:t>
            </a:r>
            <a:br>
              <a:rPr lang="en-US" dirty="0"/>
            </a:br>
            <a:r>
              <a:rPr lang="en-US" dirty="0"/>
              <a:t>- Resource Manager</a:t>
            </a:r>
            <a:br>
              <a:rPr lang="en-US" dirty="0"/>
            </a:br>
            <a:r>
              <a:rPr lang="en-US" dirty="0"/>
              <a:t>- Classic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Account type</a:t>
            </a:r>
            <a:br>
              <a:rPr lang="en-US" dirty="0"/>
            </a:br>
            <a:r>
              <a:rPr lang="en-US" dirty="0"/>
              <a:t>- General purpose</a:t>
            </a:r>
            <a:br>
              <a:rPr lang="en-US" dirty="0"/>
            </a:br>
            <a:r>
              <a:rPr lang="en-US" dirty="0"/>
              <a:t>- Blob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Performance </a:t>
            </a:r>
            <a:br>
              <a:rPr lang="en-US" dirty="0"/>
            </a:br>
            <a:r>
              <a:rPr lang="en-US" dirty="0"/>
              <a:t>- Standard</a:t>
            </a:r>
            <a:br>
              <a:rPr lang="en-US" dirty="0"/>
            </a:br>
            <a:r>
              <a:rPr lang="en-US" dirty="0"/>
              <a:t>- Premium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Replication</a:t>
            </a:r>
            <a:br>
              <a:rPr lang="en-US" dirty="0"/>
            </a:br>
            <a:r>
              <a:rPr lang="en-US" dirty="0"/>
              <a:t>- Four options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5" r="27635"/>
          <a:stretch>
            <a:fillRect/>
          </a:stretch>
        </p:blipFill>
        <p:spPr/>
      </p:pic>
      <p:sp>
        <p:nvSpPr>
          <p:cNvPr id="6" name="Title 3"/>
          <p:cNvSpPr txBox="1">
            <a:spLocks/>
          </p:cNvSpPr>
          <p:nvPr/>
        </p:nvSpPr>
        <p:spPr>
          <a:xfrm>
            <a:off x="1060626" y="310116"/>
            <a:ext cx="5590190" cy="712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Storage Accounts 101</a:t>
            </a:r>
          </a:p>
        </p:txBody>
      </p:sp>
    </p:spTree>
    <p:extLst>
      <p:ext uri="{BB962C8B-B14F-4D97-AF65-F5344CB8AC3E}">
        <p14:creationId xmlns:p14="http://schemas.microsoft.com/office/powerpoint/2010/main" val="170353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Storage Accounts 101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87897" y="1107346"/>
            <a:ext cx="6862195" cy="575065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Blob Only, LRD, Cold is the cheapest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pricing calculator to see prices</a:t>
            </a:r>
          </a:p>
          <a:p>
            <a:r>
              <a:rPr lang="en-US" dirty="0"/>
              <a:t>https://azure.microsoft.com/en-us/pricing/calculator/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Prices vary by region!  Does your storage account need a view?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P1 – 128 GB Solid Stage Drive</a:t>
            </a:r>
          </a:p>
          <a:p>
            <a:r>
              <a:rPr lang="en-US" dirty="0"/>
              <a:t>- East US - $19.71 (current price)</a:t>
            </a:r>
          </a:p>
          <a:p>
            <a:r>
              <a:rPr lang="en-US" dirty="0"/>
              <a:t>- East US 2 - $17.92 (current price)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5" r="27635"/>
          <a:stretch>
            <a:fillRect/>
          </a:stretch>
        </p:blipFill>
        <p:spPr/>
      </p:pic>
      <p:sp>
        <p:nvSpPr>
          <p:cNvPr id="6" name="Title 3"/>
          <p:cNvSpPr txBox="1">
            <a:spLocks/>
          </p:cNvSpPr>
          <p:nvPr/>
        </p:nvSpPr>
        <p:spPr>
          <a:xfrm>
            <a:off x="1060626" y="310116"/>
            <a:ext cx="5590190" cy="712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Storage Accounts 101</a:t>
            </a:r>
          </a:p>
        </p:txBody>
      </p:sp>
    </p:spTree>
    <p:extLst>
      <p:ext uri="{BB962C8B-B14F-4D97-AF65-F5344CB8AC3E}">
        <p14:creationId xmlns:p14="http://schemas.microsoft.com/office/powerpoint/2010/main" val="30196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0</TotalTime>
  <Words>663</Words>
  <Application>Microsoft Office PowerPoint</Application>
  <PresentationFormat>Widescreen</PresentationFormat>
  <Paragraphs>124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Century Schoolbook</vt:lpstr>
      <vt:lpstr>Wingdings 2</vt:lpstr>
      <vt:lpstr>View</vt:lpstr>
      <vt:lpstr>Working with Logic App Cloud Adapters, Functions, and Storage</vt:lpstr>
      <vt:lpstr>My Experience with Azure Integration</vt:lpstr>
      <vt:lpstr>Contact Me</vt:lpstr>
      <vt:lpstr>Biggest Challenges in Azure Today?</vt:lpstr>
      <vt:lpstr>Azure Today?</vt:lpstr>
      <vt:lpstr>Azure Today?</vt:lpstr>
      <vt:lpstr>Azure Storage</vt:lpstr>
      <vt:lpstr>Storage Accounts 101</vt:lpstr>
      <vt:lpstr>Storage Accounts 101</vt:lpstr>
      <vt:lpstr>Azure Functions</vt:lpstr>
      <vt:lpstr>Azure Functions Are The Greatest Thing Since Sliced Bread?</vt:lpstr>
      <vt:lpstr>History Lesson</vt:lpstr>
      <vt:lpstr>Function Fundamentals</vt:lpstr>
      <vt:lpstr>Function Best Practices</vt:lpstr>
      <vt:lpstr>First Look at Functions</vt:lpstr>
      <vt:lpstr>Logic Apps</vt:lpstr>
      <vt:lpstr>Logical Logic App Advice</vt:lpstr>
      <vt:lpstr>Logical Logic App Tips</vt:lpstr>
      <vt:lpstr>Integration Accounts</vt:lpstr>
      <vt:lpstr>Logic App Deployment Advice</vt:lpstr>
      <vt:lpstr>Dive into Logic Apps</vt:lpstr>
      <vt:lpstr>Mission Critical Links</vt:lpstr>
      <vt:lpstr>PowerPoint Presentation</vt:lpstr>
      <vt:lpstr>Lab</vt:lpstr>
      <vt:lpstr>Lab</vt:lpstr>
      <vt:lpstr>Questions, Comments, Lab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2017-03-08T14:59:25Z</dcterms:created>
  <dcterms:modified xsi:type="dcterms:W3CDTF">2017-04-06T19:16:58Z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